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d9c45342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d9c45342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37681f810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37681f810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537681f810_0_17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537681f810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37681f810_0_1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37681f810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37681f810_0_2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37681f810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37681f810_0_1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37681f810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37681f810_0_2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537681f810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9b03f5e807_0_8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9b03f5e807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37681f810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537681f810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91e1f37e_1_10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91e1f37e_1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537681f810_0_9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537681f810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37681f810_0_1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37681f810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537681f810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537681f810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37681f810_0_11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37681f810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37681f810_0_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37681f810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37681f810_0_13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537681f810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37681f810_0_14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37681f810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Ingeniería de Requerimientos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Modelado organizacional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idx="4294967295" type="title"/>
          </p:nvPr>
        </p:nvSpPr>
        <p:spPr>
          <a:xfrm>
            <a:off x="615450" y="2285400"/>
            <a:ext cx="791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¿De dónde vienen los Procesos de Negocio?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2406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3"/>
          <p:cNvSpPr txBox="1"/>
          <p:nvPr/>
        </p:nvSpPr>
        <p:spPr>
          <a:xfrm>
            <a:off x="5829775" y="1478675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 txBox="1"/>
          <p:nvPr/>
        </p:nvSpPr>
        <p:spPr>
          <a:xfrm>
            <a:off x="1754575" y="580175"/>
            <a:ext cx="38136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“Ser el banco con mejor evaluación de calidad de servicios por parte de sus clientes”</a:t>
            </a:r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4100" y="1576875"/>
            <a:ext cx="2299275" cy="27094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Google Shape;128;p23"/>
          <p:cNvCxnSpPr/>
          <p:nvPr/>
        </p:nvCxnSpPr>
        <p:spPr>
          <a:xfrm flipH="1" rot="10800000">
            <a:off x="1874875" y="13512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29" name="Google Shape;129;p23"/>
          <p:cNvSpPr txBox="1"/>
          <p:nvPr/>
        </p:nvSpPr>
        <p:spPr>
          <a:xfrm>
            <a:off x="6626250" y="660450"/>
            <a:ext cx="2114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Visión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Meta de más alto nivel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2406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4"/>
          <p:cNvSpPr txBox="1"/>
          <p:nvPr/>
        </p:nvSpPr>
        <p:spPr>
          <a:xfrm>
            <a:off x="5369900" y="904113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4"/>
          <p:cNvSpPr txBox="1"/>
          <p:nvPr/>
        </p:nvSpPr>
        <p:spPr>
          <a:xfrm>
            <a:off x="1754575" y="378150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“Ser el banco con mejor evaluación de calidad de servicios por parte de sus clientes”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9900" y="2215213"/>
            <a:ext cx="1398600" cy="139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7625" y="3395963"/>
            <a:ext cx="1398600" cy="139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40925" y="2499513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4"/>
          <p:cNvSpPr txBox="1"/>
          <p:nvPr/>
        </p:nvSpPr>
        <p:spPr>
          <a:xfrm>
            <a:off x="1843300" y="1447150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“Pero tengo miedo porque los otros bancos son más eficientes para dar créditos”</a:t>
            </a:r>
            <a:endParaRPr/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30625" y="2571750"/>
            <a:ext cx="1054075" cy="154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4"/>
          <p:cNvSpPr txBox="1"/>
          <p:nvPr/>
        </p:nvSpPr>
        <p:spPr>
          <a:xfrm>
            <a:off x="5622250" y="1407850"/>
            <a:ext cx="3417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Influencia de actores externos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Comportamiento que afecta las metas de la organización</a:t>
            </a:r>
            <a:endParaRPr sz="1600"/>
          </a:p>
        </p:txBody>
      </p:sp>
      <p:sp>
        <p:nvSpPr>
          <p:cNvPr id="143" name="Google Shape;143;p24"/>
          <p:cNvSpPr txBox="1"/>
          <p:nvPr/>
        </p:nvSpPr>
        <p:spPr>
          <a:xfrm>
            <a:off x="6859475" y="909450"/>
            <a:ext cx="845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Visión</a:t>
            </a:r>
            <a:endParaRPr b="1" sz="1600"/>
          </a:p>
        </p:txBody>
      </p:sp>
      <p:cxnSp>
        <p:nvCxnSpPr>
          <p:cNvPr id="144" name="Google Shape;144;p24"/>
          <p:cNvCxnSpPr/>
          <p:nvPr/>
        </p:nvCxnSpPr>
        <p:spPr>
          <a:xfrm flipH="1" rot="10800000">
            <a:off x="1874875" y="13512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2406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5"/>
          <p:cNvSpPr txBox="1"/>
          <p:nvPr/>
        </p:nvSpPr>
        <p:spPr>
          <a:xfrm>
            <a:off x="5369900" y="904113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5"/>
          <p:cNvSpPr txBox="1"/>
          <p:nvPr/>
        </p:nvSpPr>
        <p:spPr>
          <a:xfrm>
            <a:off x="1858450" y="31387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“Ser el banco con mejor evaluación de calidad de servicios por parte de sus clientes”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5"/>
          <p:cNvSpPr txBox="1"/>
          <p:nvPr/>
        </p:nvSpPr>
        <p:spPr>
          <a:xfrm>
            <a:off x="1807925" y="13796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“Pero tengo miedo porque los otros bancos son más eficientes para dar créditos”</a:t>
            </a: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1839475" y="24656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“Los supervisores de las unidades de crédito de consumo son el cuello de botella. Se demoran 5 días en promedio para los créditos, incluso para los de montos bajos de clientes estables”</a:t>
            </a:r>
            <a:endParaRPr/>
          </a:p>
        </p:txBody>
      </p:sp>
      <p:sp>
        <p:nvSpPr>
          <p:cNvPr id="154" name="Google Shape;154;p25"/>
          <p:cNvSpPr txBox="1"/>
          <p:nvPr/>
        </p:nvSpPr>
        <p:spPr>
          <a:xfrm>
            <a:off x="5855300" y="2571750"/>
            <a:ext cx="3293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Análisis: 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Fortalezas:</a:t>
            </a:r>
            <a:r>
              <a:rPr lang="es" sz="1600"/>
              <a:t> qué hace bien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Debilidades: </a:t>
            </a:r>
            <a:r>
              <a:rPr lang="es" sz="1600"/>
              <a:t>qué hace mal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Oportunidades:</a:t>
            </a:r>
            <a:r>
              <a:rPr lang="es" sz="1600"/>
              <a:t> qué pasa si lo hace mejor o menos mal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600"/>
              <a:t>Amenazas:</a:t>
            </a:r>
            <a:r>
              <a:rPr lang="es" sz="1600"/>
              <a:t> qué pasa si lo sigue haciendo mal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155" name="Google Shape;155;p25"/>
          <p:cNvSpPr txBox="1"/>
          <p:nvPr/>
        </p:nvSpPr>
        <p:spPr>
          <a:xfrm>
            <a:off x="6726050" y="1478675"/>
            <a:ext cx="12225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Influencia de actores externos</a:t>
            </a:r>
            <a:endParaRPr b="1" sz="1600"/>
          </a:p>
        </p:txBody>
      </p:sp>
      <p:sp>
        <p:nvSpPr>
          <p:cNvPr id="156" name="Google Shape;156;p25"/>
          <p:cNvSpPr txBox="1"/>
          <p:nvPr/>
        </p:nvSpPr>
        <p:spPr>
          <a:xfrm>
            <a:off x="6859475" y="909450"/>
            <a:ext cx="8451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Visión</a:t>
            </a:r>
            <a:endParaRPr b="1" sz="1600"/>
          </a:p>
        </p:txBody>
      </p:sp>
      <p:cxnSp>
        <p:nvCxnSpPr>
          <p:cNvPr id="157" name="Google Shape;157;p25"/>
          <p:cNvCxnSpPr/>
          <p:nvPr/>
        </p:nvCxnSpPr>
        <p:spPr>
          <a:xfrm flipH="1" rot="10800000">
            <a:off x="1874875" y="13512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58" name="Google Shape;158;p25"/>
          <p:cNvCxnSpPr/>
          <p:nvPr/>
        </p:nvCxnSpPr>
        <p:spPr>
          <a:xfrm flipH="1" rot="10800000">
            <a:off x="1874875" y="2445375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/>
          <p:nvPr/>
        </p:nvSpPr>
        <p:spPr>
          <a:xfrm>
            <a:off x="1924375" y="7181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“quiero mantener la buena evaluación de los clientes respecto a los créditos de consumo”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4" name="Google Shape;164;p26"/>
          <p:cNvCxnSpPr/>
          <p:nvPr/>
        </p:nvCxnSpPr>
        <p:spPr>
          <a:xfrm flipH="1" rot="10800000">
            <a:off x="1959775" y="697875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65" name="Google Shape;165;p26"/>
          <p:cNvSpPr txBox="1"/>
          <p:nvPr/>
        </p:nvSpPr>
        <p:spPr>
          <a:xfrm>
            <a:off x="4775225" y="697875"/>
            <a:ext cx="41613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Meta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Que quiere  la organización, considerando la influencia y tras el análisis</a:t>
            </a:r>
            <a:endParaRPr sz="1600"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1937" y="2255089"/>
            <a:ext cx="2147074" cy="21148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7"/>
          <p:cNvSpPr txBox="1"/>
          <p:nvPr/>
        </p:nvSpPr>
        <p:spPr>
          <a:xfrm>
            <a:off x="1873225" y="255100"/>
            <a:ext cx="43896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“Preaprobar </a:t>
            </a:r>
            <a:r>
              <a:rPr lang="es"/>
              <a:t>créditos para Clientes del banco para aumentar la satisfacción de los clientes y aumentar agilidad”</a:t>
            </a:r>
            <a:endParaRPr/>
          </a:p>
        </p:txBody>
      </p:sp>
      <p:pic>
        <p:nvPicPr>
          <p:cNvPr id="172" name="Google Shape;17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700" y="316800"/>
            <a:ext cx="1398600" cy="13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7"/>
          <p:cNvSpPr txBox="1"/>
          <p:nvPr/>
        </p:nvSpPr>
        <p:spPr>
          <a:xfrm>
            <a:off x="5369900" y="1513713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7"/>
          <p:cNvSpPr txBox="1"/>
          <p:nvPr/>
        </p:nvSpPr>
        <p:spPr>
          <a:xfrm>
            <a:off x="1873225" y="1342775"/>
            <a:ext cx="4690800" cy="30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“La Unidad de Créditos de Consumo debe definir un proceso de cálculo para obtener un monto máximo preaprobado,  basado en los antecedentes financieros del cliente”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“Los tiempos de aprobación de los créditos de consumo preaprobados por el Ejecutivo deben ser de a lo más un día”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“El tiempo promedio de aprobación de los créditos no preaprobados que debe revisar el Supervisor debe disminuir en un 40%”</a:t>
            </a:r>
            <a:endParaRPr/>
          </a:p>
        </p:txBody>
      </p:sp>
      <p:sp>
        <p:nvSpPr>
          <p:cNvPr id="175" name="Google Shape;175;p27"/>
          <p:cNvSpPr txBox="1"/>
          <p:nvPr/>
        </p:nvSpPr>
        <p:spPr>
          <a:xfrm>
            <a:off x="6802950" y="1222275"/>
            <a:ext cx="21828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Táctica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detalle de cómo lograr la meta a nivel de procesos</a:t>
            </a:r>
            <a:endParaRPr sz="1600"/>
          </a:p>
        </p:txBody>
      </p:sp>
      <p:sp>
        <p:nvSpPr>
          <p:cNvPr id="176" name="Google Shape;176;p27"/>
          <p:cNvSpPr txBox="1"/>
          <p:nvPr/>
        </p:nvSpPr>
        <p:spPr>
          <a:xfrm>
            <a:off x="6821400" y="2502700"/>
            <a:ext cx="2298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Objetivos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como metas, pero específicos, de corto plazo y verificables</a:t>
            </a:r>
            <a:endParaRPr sz="1600"/>
          </a:p>
        </p:txBody>
      </p:sp>
      <p:cxnSp>
        <p:nvCxnSpPr>
          <p:cNvPr id="177" name="Google Shape;177;p27"/>
          <p:cNvCxnSpPr/>
          <p:nvPr/>
        </p:nvCxnSpPr>
        <p:spPr>
          <a:xfrm flipH="1" rot="10800000">
            <a:off x="1951075" y="2341850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178" name="Google Shape;178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56376" y="3056513"/>
            <a:ext cx="2107450" cy="194338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7"/>
          <p:cNvSpPr txBox="1"/>
          <p:nvPr/>
        </p:nvSpPr>
        <p:spPr>
          <a:xfrm>
            <a:off x="6761027" y="255100"/>
            <a:ext cx="2298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Estrategia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idea de cómo lograr la meta</a:t>
            </a:r>
            <a:endParaRPr sz="1600"/>
          </a:p>
        </p:txBody>
      </p:sp>
      <p:cxnSp>
        <p:nvCxnSpPr>
          <p:cNvPr id="180" name="Google Shape;180;p27"/>
          <p:cNvCxnSpPr/>
          <p:nvPr/>
        </p:nvCxnSpPr>
        <p:spPr>
          <a:xfrm flipH="1" rot="10800000">
            <a:off x="1874875" y="1238338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8"/>
          <p:cNvSpPr txBox="1"/>
          <p:nvPr/>
        </p:nvSpPr>
        <p:spPr>
          <a:xfrm>
            <a:off x="1924375" y="718125"/>
            <a:ext cx="21792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“ofreceremos a nuestros clientes el nuevo servicio de crédito preaprobado”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6" name="Google Shape;186;p28"/>
          <p:cNvCxnSpPr/>
          <p:nvPr/>
        </p:nvCxnSpPr>
        <p:spPr>
          <a:xfrm flipH="1" rot="10800000">
            <a:off x="1959775" y="697875"/>
            <a:ext cx="6091500" cy="213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87" name="Google Shape;187;p28"/>
          <p:cNvSpPr txBox="1"/>
          <p:nvPr/>
        </p:nvSpPr>
        <p:spPr>
          <a:xfrm>
            <a:off x="4775225" y="697875"/>
            <a:ext cx="41613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Reacción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600"/>
              <a:t>Influencia que la organización produce en el entorno como reacción a la influencia recibida</a:t>
            </a:r>
            <a:endParaRPr sz="1600"/>
          </a:p>
        </p:txBody>
      </p:sp>
      <p:pic>
        <p:nvPicPr>
          <p:cNvPr id="188" name="Google Shape;1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0900" y="2135807"/>
            <a:ext cx="3951175" cy="2695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Ingeniería de Requerimientos</a:t>
            </a:r>
            <a:endParaRPr/>
          </a:p>
        </p:txBody>
      </p:sp>
      <p:sp>
        <p:nvSpPr>
          <p:cNvPr id="194" name="Google Shape;194;p2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Modelado organizacional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Sistemas de Información Organizacionales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257925" cy="37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257925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Sistemas de Información Organizacionales</a:t>
            </a:r>
            <a:endParaRPr/>
          </a:p>
        </p:txBody>
      </p:sp>
      <p:sp>
        <p:nvSpPr>
          <p:cNvPr id="68" name="Google Shape;68;p15"/>
          <p:cNvSpPr txBox="1"/>
          <p:nvPr/>
        </p:nvSpPr>
        <p:spPr>
          <a:xfrm>
            <a:off x="6514275" y="1152450"/>
            <a:ext cx="2559600" cy="8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Programar un formulario de solicitud de crédito, que envíe una notificación al ejecutivo</a:t>
            </a:r>
            <a:endParaRPr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Debería enviar una notificación por correo al Ejecutivo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69" name="Google Shape;69;p15"/>
          <p:cNvCxnSpPr>
            <a:stCxn id="68" idx="1"/>
          </p:cNvCxnSpPr>
          <p:nvPr/>
        </p:nvCxnSpPr>
        <p:spPr>
          <a:xfrm flipH="1">
            <a:off x="2652975" y="1564950"/>
            <a:ext cx="3861300" cy="3381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6257925" cy="37909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Sistemas de Información Organizacionales</a:t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6584400" y="2814100"/>
            <a:ext cx="25596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ACÁ HAY UN “IF” uwu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77" name="Google Shape;77;p16"/>
          <p:cNvCxnSpPr>
            <a:stCxn id="76" idx="1"/>
          </p:cNvCxnSpPr>
          <p:nvPr/>
        </p:nvCxnSpPr>
        <p:spPr>
          <a:xfrm flipH="1">
            <a:off x="3480900" y="2983150"/>
            <a:ext cx="3103500" cy="378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idx="4294967295" type="title"/>
          </p:nvPr>
        </p:nvSpPr>
        <p:spPr>
          <a:xfrm>
            <a:off x="615450" y="2285400"/>
            <a:ext cx="791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¿De dónde vienen los Sistemas de Información?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9"/>
          <p:cNvSpPr txBox="1"/>
          <p:nvPr/>
        </p:nvSpPr>
        <p:spPr>
          <a:xfrm>
            <a:off x="3952525" y="228500"/>
            <a:ext cx="255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De acá vienen los casos de uso del cliente!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96" name="Google Shape;96;p19"/>
          <p:cNvCxnSpPr>
            <a:stCxn id="95" idx="1"/>
          </p:cNvCxnSpPr>
          <p:nvPr/>
        </p:nvCxnSpPr>
        <p:spPr>
          <a:xfrm flipH="1">
            <a:off x="1974025" y="459350"/>
            <a:ext cx="1978500" cy="10335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97" name="Google Shape;97;p19"/>
          <p:cNvCxnSpPr/>
          <p:nvPr/>
        </p:nvCxnSpPr>
        <p:spPr>
          <a:xfrm flipH="1" rot="-5400000">
            <a:off x="6222525" y="505775"/>
            <a:ext cx="863100" cy="771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/>
          <p:nvPr/>
        </p:nvSpPr>
        <p:spPr>
          <a:xfrm>
            <a:off x="3952525" y="228500"/>
            <a:ext cx="4905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Esto lo podemos automatizar y mostrar indicadores en el mismo caso de uso del Supervisor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105" name="Google Shape;105;p20"/>
          <p:cNvCxnSpPr>
            <a:stCxn id="104" idx="1"/>
          </p:cNvCxnSpPr>
          <p:nvPr/>
        </p:nvCxnSpPr>
        <p:spPr>
          <a:xfrm flipH="1">
            <a:off x="3063325" y="459350"/>
            <a:ext cx="889200" cy="3594600"/>
          </a:xfrm>
          <a:prstGeom prst="curvedConnector2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06" name="Google Shape;106;p20"/>
          <p:cNvCxnSpPr/>
          <p:nvPr/>
        </p:nvCxnSpPr>
        <p:spPr>
          <a:xfrm rot="5400000">
            <a:off x="4032800" y="1924425"/>
            <a:ext cx="3325200" cy="9621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81200" y="117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Procesos de Negocio</a:t>
            </a:r>
            <a:endParaRPr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100" y="753875"/>
            <a:ext cx="8147717" cy="414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1"/>
          <p:cNvSpPr txBox="1"/>
          <p:nvPr/>
        </p:nvSpPr>
        <p:spPr>
          <a:xfrm>
            <a:off x="4766150" y="281275"/>
            <a:ext cx="2559600" cy="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accent5"/>
                </a:solidFill>
              </a:rPr>
              <a:t>ACÁ HAY UN “IF” uwu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114" name="Google Shape;114;p21"/>
          <p:cNvCxnSpPr>
            <a:stCxn id="113" idx="1"/>
          </p:cNvCxnSpPr>
          <p:nvPr/>
        </p:nvCxnSpPr>
        <p:spPr>
          <a:xfrm flipH="1">
            <a:off x="2787650" y="450325"/>
            <a:ext cx="1978500" cy="2231100"/>
          </a:xfrm>
          <a:prstGeom prst="curvedConnector2">
            <a:avLst/>
          </a:prstGeom>
          <a:noFill/>
          <a:ln cap="flat" cmpd="sng" w="28575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